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theme/theme4.xml" ContentType="application/vnd.openxmlformats-officedocument.them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8" r:id="rId8"/>
    <p:sldMasterId id="2147483670" r:id="rId9"/>
    <p:sldMasterId id="2147483672" r:id="rId10"/>
    <p:sldMasterId id="2147483674" r:id="rId11"/>
    <p:sldMasterId id="2147483676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</p:sldIdLst>
  <p:sldSz cx="18288000" cy="10287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56" y="-108"/>
      </p:cViewPr>
      <p:guideLst>
        <p:guide orient="horz" pos="32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026EC2-8D40-4D36-8C14-39E374635C8C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DC3A009F-CF4D-49E9-930D-75EAE95E560A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03EBE046-89B3-46BF-92E1-1CA27A4AF18E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E51B0D55-0DC9-4689-9209-FD313F7EFBE9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379260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240160" y="2738520"/>
            <a:ext cx="379260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EB9CA33A-124A-412E-A7EB-7394461D0F2E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E12FABC6-E029-421C-86BE-8252C0E8CE5E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761D39B6-5695-439B-9F89-69F8AB57AB1E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226D5C69-5FFF-4629-8361-D6AC4EB1016A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F472ABDC-4F4F-47C0-A1F7-0E40E94A9386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6"/>
          </p:nvPr>
        </p:nvSpPr>
        <p:spPr/>
        <p:txBody>
          <a:bodyPr/>
          <a:lstStyle/>
          <a:p>
            <a:fld id="{74A06750-94AD-423E-8570-F4FC22DC55A7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3CDA29B-F1CB-4826-AB13-699BC01326DE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CF67D495-189F-4715-85FB-AFA800BF3083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E3B5B9B-628A-4555-BB92-A9055CA561F8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29285F5E-8BE6-482B-9C61-50D3517DF708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EFB84F23-A6F6-4F81-A827-18CE350CFA3A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638E7682-613C-48D1-8522-9DBE2CCB6A0D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EEAE283C-6E93-4D16-8403-9C3C51B5A09F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AE6A95DB-E6C7-42A1-B537-B051CC431F4C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6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7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8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4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286000" y="1683720"/>
            <a:ext cx="13715640" cy="3580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1371600">
              <a:lnSpc>
                <a:spcPct val="90000"/>
              </a:lnSpc>
              <a:buNone/>
            </a:pPr>
            <a:r>
              <a:rPr lang="ru-RU" sz="90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9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B6AB0BE-F736-4D81-9CB4-8B9EF0206271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dt" idx="28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&lt;дата/время&gt;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ftr" idx="29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</a:p>
        </p:txBody>
      </p:sp>
      <p:sp>
        <p:nvSpPr>
          <p:cNvPr id="68" name="PlaceHolder 3"/>
          <p:cNvSpPr>
            <a:spLocks noGrp="1"/>
          </p:cNvSpPr>
          <p:nvPr>
            <p:ph type="sldNum" idx="30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2B83EFE-3DDC-49F6-A7F1-A2CA10E3FAFE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/>
    <p:bodyStyle/>
    <p:otherStyle/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59640" y="685800"/>
            <a:ext cx="5897880" cy="2400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8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774920" y="1481040"/>
            <a:ext cx="9258120" cy="7310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8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1259640" y="3086280"/>
            <a:ext cx="5897880" cy="571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2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2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dt" idx="31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&lt;дата/время&gt;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ftr" idx="32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</a:p>
        </p:txBody>
      </p:sp>
      <p:sp>
        <p:nvSpPr>
          <p:cNvPr id="74" name="PlaceHolder 6"/>
          <p:cNvSpPr>
            <a:spLocks noGrp="1"/>
          </p:cNvSpPr>
          <p:nvPr>
            <p:ph type="sldNum" idx="33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2A4022F-60D5-4FAB-B65E-49CD1B4D5825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/>
    <p:bodyStyle/>
    <p:otherStyle/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259640" y="685800"/>
            <a:ext cx="5897880" cy="2400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8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7774920" y="1481040"/>
            <a:ext cx="9258120" cy="731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8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Вставка рисунка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1259640" y="3086280"/>
            <a:ext cx="5897880" cy="571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2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2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dt" idx="34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&lt;дата/время&gt;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ftr" idx="35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</a:p>
        </p:txBody>
      </p:sp>
      <p:sp>
        <p:nvSpPr>
          <p:cNvPr id="80" name="PlaceHolder 6"/>
          <p:cNvSpPr>
            <a:spLocks noGrp="1"/>
          </p:cNvSpPr>
          <p:nvPr>
            <p:ph type="sldNum" idx="36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E81000C9-7DD2-4E1F-8B1E-B2B5894366C9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F62D864-456E-449C-B14E-E778766367FB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3087440" y="547560"/>
            <a:ext cx="3943080" cy="871740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257480" y="547560"/>
            <a:ext cx="11601000" cy="871740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AD9A105B-6479-4B51-91AA-762134C982D4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4400" y="411840"/>
            <a:ext cx="16458840" cy="171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4400" y="2400480"/>
            <a:ext cx="8076960" cy="6788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9296280" y="2400480"/>
            <a:ext cx="8076960" cy="6788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dt" idx="10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ftr" idx="11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21" name="PlaceHolder 6"/>
          <p:cNvSpPr>
            <a:spLocks noGrp="1"/>
          </p:cNvSpPr>
          <p:nvPr>
            <p:ph type="sldNum" idx="12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E6FFCEF8-357C-460E-873E-E166CF050B61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dt" idx="13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ftr" idx="14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29" name="PlaceHolder 5"/>
          <p:cNvSpPr>
            <a:spLocks noGrp="1"/>
          </p:cNvSpPr>
          <p:nvPr>
            <p:ph type="sldNum" idx="15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1A1BEBE1-E206-49E9-B1CF-2A268F4AE8DC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247760" y="2564640"/>
            <a:ext cx="15773040" cy="4278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90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9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247760" y="6884280"/>
            <a:ext cx="15773040" cy="225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16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ftr" idx="17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sldNum" idx="18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78F77B1A-84D4-4B52-A3A8-D0F7C6247D5D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257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9258480" y="273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dt" idx="19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 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ftr" idx="20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42" name="PlaceHolder 6"/>
          <p:cNvSpPr>
            <a:spLocks noGrp="1"/>
          </p:cNvSpPr>
          <p:nvPr>
            <p:ph type="sldNum" idx="21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9D32190A-4A17-4982-8C81-1088ECA1F956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25964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1259640" y="2521800"/>
            <a:ext cx="7736400" cy="1235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1259640" y="3757680"/>
            <a:ext cx="7736400" cy="552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9258480" y="2521800"/>
            <a:ext cx="7774560" cy="1235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9258480" y="3757680"/>
            <a:ext cx="7774560" cy="552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Образец текста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028880" lvl="1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Второй уровень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1714680" lvl="2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Третий уровень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2400480" lvl="3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Четвертый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086280" lvl="4" indent="-343080" defTabSz="13716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7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Пятый уровень</a:t>
            </a:r>
            <a:endParaRPr lang="en-US" sz="27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dt" idx="22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&lt;дата/время&gt;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 type="ftr" idx="23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</a:p>
        </p:txBody>
      </p:sp>
      <p:sp>
        <p:nvSpPr>
          <p:cNvPr id="60" name="PlaceHolder 8"/>
          <p:cNvSpPr>
            <a:spLocks noGrp="1"/>
          </p:cNvSpPr>
          <p:nvPr>
            <p:ph type="sldNum" idx="24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D318C8B-6DF3-49DC-AB23-0F6B7336A44B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/>
    <p:bodyStyle/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Образец заголовка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dt" idx="25"/>
          </p:nvPr>
        </p:nvSpPr>
        <p:spPr>
          <a:xfrm>
            <a:off x="12574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t>&lt;дата/время&gt;</a:t>
            </a:r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ftr" idx="26"/>
          </p:nvPr>
        </p:nvSpPr>
        <p:spPr>
          <a:xfrm>
            <a:off x="6058080" y="9534600"/>
            <a:ext cx="61718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</a:p>
        </p:txBody>
      </p:sp>
      <p:sp>
        <p:nvSpPr>
          <p:cNvPr id="64" name="PlaceHolder 4"/>
          <p:cNvSpPr>
            <a:spLocks noGrp="1"/>
          </p:cNvSpPr>
          <p:nvPr>
            <p:ph type="sldNum" idx="27"/>
          </p:nvPr>
        </p:nvSpPr>
        <p:spPr>
          <a:xfrm>
            <a:off x="12916080" y="9534600"/>
            <a:ext cx="4114440" cy="547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390410E9-4337-42FB-B451-A88A865591CD}" type="slidenum">
              <a:rPr lang="ru-RU" sz="18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  <a:ea typeface="Arial"/>
              </a:rPr>
              <a:pPr indent="0" algn="r" defTabSz="457200">
                <a:lnSpc>
                  <a:spcPct val="100000"/>
                </a:lnSpc>
                <a:buNone/>
              </a:pPr>
              <a:t>‹#›</a:t>
            </a:fld>
            <a:endParaRPr lang="ru-RU" sz="1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.pravo.gov.ru/document/0001202408080115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government.ru/docs/all/156334/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.pravo.gov.ru/document/0001202502120007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.pravo.gov.ru/document/0001202503140026" TargetMode="Externa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.pravo.gov.ru/document/0001202503140024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.pravo.gov.ru/document/0001202405080001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5D6"/>
            </a:gs>
            <a:gs pos="16000">
              <a:srgbClr val="FBE5D6"/>
            </a:gs>
            <a:gs pos="83000">
              <a:srgbClr val="ABC0E4"/>
            </a:gs>
            <a:gs pos="100000">
              <a:srgbClr val="C7D5E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2"/>
          <p:cNvPicPr/>
          <p:nvPr/>
        </p:nvPicPr>
        <p:blipFill>
          <a:blip r:embed="rId2" cstate="print"/>
          <a:stretch/>
        </p:blipFill>
        <p:spPr>
          <a:xfrm>
            <a:off x="597240" y="352080"/>
            <a:ext cx="1380240" cy="1679400"/>
          </a:xfrm>
          <a:prstGeom prst="rect">
            <a:avLst/>
          </a:prstGeom>
          <a:ln w="0">
            <a:noFill/>
          </a:ln>
        </p:spPr>
      </p:pic>
      <p:pic>
        <p:nvPicPr>
          <p:cNvPr id="82" name="Рисунок 4"/>
          <p:cNvPicPr/>
          <p:nvPr/>
        </p:nvPicPr>
        <p:blipFill>
          <a:blip r:embed="rId3" cstate="print"/>
          <a:stretch/>
        </p:blipFill>
        <p:spPr>
          <a:xfrm>
            <a:off x="2355120" y="352080"/>
            <a:ext cx="2265840" cy="1559880"/>
          </a:xfrm>
          <a:prstGeom prst="rect">
            <a:avLst/>
          </a:prstGeom>
          <a:ln w="0">
            <a:noFill/>
          </a:ln>
        </p:spPr>
      </p:pic>
      <p:sp>
        <p:nvSpPr>
          <p:cNvPr id="83" name="Прямоугольник 2"/>
          <p:cNvSpPr/>
          <p:nvPr/>
        </p:nvSpPr>
        <p:spPr>
          <a:xfrm>
            <a:off x="1235160" y="4334400"/>
            <a:ext cx="15936480" cy="3564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ru-RU" sz="4400" b="1" u="none" strike="noStrike">
                <a:solidFill>
                  <a:srgbClr val="506CAA"/>
                </a:solidFill>
                <a:uFillTx/>
                <a:latin typeface="Times New Roman"/>
                <a:ea typeface="Calibri"/>
              </a:rPr>
              <a:t>Обеспечение качества общего образования</a:t>
            </a:r>
            <a:endParaRPr lang="ru-RU" sz="4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4400" b="1" u="none" strike="noStrike">
                <a:solidFill>
                  <a:srgbClr val="506CAA"/>
                </a:solidFill>
                <a:uFillTx/>
                <a:latin typeface="Times New Roman"/>
                <a:ea typeface="Calibri"/>
              </a:rPr>
              <a:t> в соответствии с обновлёнными ФГОС ОО, ФООП и ФАОП</a:t>
            </a:r>
            <a:endParaRPr lang="ru-RU" sz="4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4800" b="1" u="none" strike="noStrike">
                <a:solidFill>
                  <a:srgbClr val="002060"/>
                </a:solidFill>
                <a:uFillTx/>
                <a:latin typeface="Times New Roman"/>
                <a:ea typeface="Calibri"/>
              </a:rPr>
              <a:t> </a:t>
            </a:r>
            <a:endParaRPr lang="ru-RU" sz="4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3200" b="1" i="1" u="none" strike="noStrike">
                <a:solidFill>
                  <a:srgbClr val="2F5597"/>
                </a:solidFill>
                <a:uFillTx/>
                <a:latin typeface="Times New Roman"/>
                <a:ea typeface="Calibri"/>
              </a:rPr>
              <a:t>Согласование стратегических ориентиров методической работы на 2025 год </a:t>
            </a: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3200" b="1" i="1" u="none" strike="noStrike">
                <a:solidFill>
                  <a:srgbClr val="2F5597"/>
                </a:solidFill>
                <a:uFillTx/>
                <a:latin typeface="Times New Roman"/>
                <a:ea typeface="Calibri"/>
              </a:rPr>
              <a:t>в муниципальных районах и городских округах Новосибирской области</a:t>
            </a:r>
            <a:endParaRPr lang="ru-RU" sz="3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2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4" name="Прямоугольник 4"/>
          <p:cNvSpPr/>
          <p:nvPr/>
        </p:nvSpPr>
        <p:spPr>
          <a:xfrm>
            <a:off x="5403240" y="973800"/>
            <a:ext cx="534348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1072800">
              <a:lnSpc>
                <a:spcPct val="100000"/>
              </a:lnSpc>
            </a:pPr>
            <a:r>
              <a:rPr lang="ru-RU" sz="2400" b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</a:rPr>
              <a:t>Кафедра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1072800">
              <a:lnSpc>
                <a:spcPct val="100000"/>
              </a:lnSpc>
            </a:pPr>
            <a:r>
              <a:rPr lang="ru-RU" sz="2400" b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</a:rPr>
              <a:t>специального и инклюзивного образования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" name="TextBox 2"/>
          <p:cNvSpPr/>
          <p:nvPr/>
        </p:nvSpPr>
        <p:spPr>
          <a:xfrm>
            <a:off x="10747080" y="688680"/>
            <a:ext cx="6942960" cy="222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ru-RU" sz="2800" b="1" i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</a:rPr>
              <a:t>Стратегическая сессия</a:t>
            </a:r>
            <a:endParaRPr lang="ru-RU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2800" b="1" i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</a:rPr>
              <a:t> для руководителей ММО     учителей-дефектологов и</a:t>
            </a:r>
            <a:endParaRPr lang="ru-RU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2800" b="1" i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</a:rPr>
              <a:t> учителей-логопедов </a:t>
            </a:r>
            <a:endParaRPr lang="ru-RU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2800" b="1" i="1" u="none" strike="noStrike">
                <a:solidFill>
                  <a:schemeClr val="accent1">
                    <a:lumMod val="75000"/>
                  </a:schemeClr>
                </a:solidFill>
                <a:uFillTx/>
                <a:latin typeface="Georgia"/>
                <a:ea typeface="Roboto"/>
              </a:rPr>
              <a:t>31 марта 2025 года</a:t>
            </a:r>
            <a:endParaRPr lang="ru-RU" sz="2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15800" y="0"/>
            <a:ext cx="173732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Федеральный закон от 8 августа 2024 г.  № 315-ФЗ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Федеральный закон «Об образовании в Российской Федерации»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11760" y="1454760"/>
            <a:ext cx="17601840" cy="6878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часть 6 статьи 28 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дополнить пунктом 4 следующего содержания: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4) создавать специальные условия для получения образования обучающимися с ограниченными возможностями здоровья, инвалидами (детьми-инвалидами) в соответствии с рекомендациями психолого-медико-педагогической комиссии, а для инвалидов (детей-инвалидов) также в соответствии с </a:t>
            </a:r>
            <a:r>
              <a:rPr lang="ru-RU" sz="36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индивидуальной программой реабилитации и абилитации инвалида (ребенка-инвалида)."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части 5 статьи 41 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третье предложение изложить в следующей редакции:</a:t>
            </a:r>
            <a:r>
              <a:rPr lang="ru-RU" sz="36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…..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дополнить предложением следующего содержания: "Основанием для организации обучения в медицинской организации являются обращение в письменной форме родителей (законных представителей) и </a:t>
            </a:r>
            <a:r>
              <a:rPr lang="ru-RU" sz="3600" b="0" u="sng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справка, выданная медицинской организацией в порядке, установленном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здравоохранения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подтверждающая факт госпитализации ребенка в медицинскую организацию, оказывающую специализированную, в том числе высокотехнологичную, медицинскую помощь."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9" name="Прямоугольник 3"/>
          <p:cNvSpPr/>
          <p:nvPr/>
        </p:nvSpPr>
        <p:spPr>
          <a:xfrm>
            <a:off x="284400" y="9655560"/>
            <a:ext cx="79740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</a:t>
            </a:r>
            <a:r>
              <a:rPr lang="en-US" sz="2400" b="1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publication.pravo.gov.ru/document/0001202408080115</a:t>
            </a: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15800" y="0"/>
            <a:ext cx="173732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Федеральный закон от 8 августа 2024 г.  № 315-ФЗ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Федеральный закон «Об образовании в Российской Федерации»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394920" y="2348280"/>
            <a:ext cx="17601840" cy="6878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статье 42: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б) в части 5 первое предложение изложить в следующей редакции: "</a:t>
            </a: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При центрах психолого-педагогической, медицинской и социальной помощи создаются психолого-медико-педагогические комиссии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целях своевременного выявления детей, имеющих особенности физического и (или) психического развития и (или) отклонения в поведении, проведения их комплексного психолого-медико-педагогического обследования и подготовки по его результатам рекомендаций по организации обучения и воспитания, а также подтверждения, уточнения или изменения ранее данных рекомендаций."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15800" y="0"/>
            <a:ext cx="173732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Федеральный закон от 8 августа 2024 г.  № 315-ФЗ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Федеральный закон «Об образовании в Российской Федерации»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98600" y="1537920"/>
            <a:ext cx="17497800" cy="7876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000" lnSpcReduction="9999"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статье 42: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в) дополнить частью 7 следующего содержания: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"7.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Типовой порядок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организации деятельности по </a:t>
            </a: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оказанию психолого-педагогической, медицинской и социальной помощи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в том числе типовой порядок деятельности центра психолого-педагогической, медицинской и социальной помощи, </a:t>
            </a: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устанавливается федеральным органом исполнительной власти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осуществляющим функции по выработке и реализации государственной политики и нормативно-правовому регулированию в сфере общего образования,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высшего образования,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здравоохранения, и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социальной защиты населения."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15800" y="0"/>
            <a:ext cx="173732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Федеральный закон от 8 августа 2024 г.  № 315-ФЗ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Федеральный закон «Об образовании в Российской Федерации»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394920" y="2348280"/>
            <a:ext cx="17601840" cy="6878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9999"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части 5 статьи 43 слова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"и различными формами умственной отсталости" </a:t>
            </a:r>
            <a:r>
              <a:rPr lang="ru-RU" sz="4200" b="0" u="sng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заменить словами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"или </a:t>
            </a: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нарушением интеллекта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части 13 статьи 60 слова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"с различными формами умственной отсталости"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заменить словами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"с </a:t>
            </a: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нарушением интеллекта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статье 79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а) наименование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дополнить словами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", инвалидами (детьми-инвалидами)"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б) часть 1 изложить в следующей редакции: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"1. Условия организации обучения и воспитания обучающихся с ограниченными возможностями здоровья, инвалидов (детей-инвалидов) определяются в рекомендациях психолого-медико-педагогической комиссии, а для инвалидов (детей-инвалидов) также в соответствии с </a:t>
            </a: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индивидуальной программой реабилитации и абилитации инвалида (ребенка-инвалида)."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61240" y="547560"/>
            <a:ext cx="173318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Распоряжение Правительства Российской Федерации от 19 ноября 2024 г. № 3333-р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«Комплексный план мероприятий по повышению качества математического и естественно-научного образования на период до 2030 года»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394920" y="2306880"/>
            <a:ext cx="17622720" cy="7314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9999"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1. Задачи комплексного плана мероприятий по повышению качества математического и естественно-научного образования на период до 2030 года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 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Задачами комплексного плана мероприятий по повышению качества математического и естественно-научного образования на период до 2030 года (далее - комплексный план) являются: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повышение качества преподавания математики и естественно-научных предметов в государственных и муниципальных общеобразовательных организациях;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повышение качества подготовки учителей математики и естественно-научных предметов;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устранение дефицита учителей математики и естественно-научных предметов в государственных и муниципальных общеобразовательных организациях.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8" name="Прямоугольник 3"/>
          <p:cNvSpPr/>
          <p:nvPr/>
        </p:nvSpPr>
        <p:spPr>
          <a:xfrm>
            <a:off x="417960" y="9455760"/>
            <a:ext cx="639792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400" b="1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http://government.ru/docs/all/156334/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76680" y="547560"/>
            <a:ext cx="165834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Распоряжение Правительства Российской Федерации от 19 ноября 2024 г. № 3333-р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«Комплексный план мероприятий по повышению качества математического и естественно-научного образования на период до 2030 года»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9999"/>
          </a:bodyPr>
          <a:lstStyle/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Модернизация содержания учебных предметов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Повышение качества подготовки учителей математики и естественно-научных предметов и устранение дефицита таких учителей в общеобразовательных организациях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Содействие профессиональному самоопределению обучающихся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Организация учебно-методического обеспечения преподавания математики и естественно-научных предметов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 Совершенствование системы управления качеством образования по учебным предметам "Математика", "Физика", "Химия" и "Биология"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Совершенствование преподавания учебных предметов "Математика", "Физика", "Химия" и "Биология"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857160" indent="-85716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Arial"/>
              <a:buAutoNum type="romanUcPeriod"/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Иные мероприятия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indent="0" defTabSz="1371600">
              <a:lnSpc>
                <a:spcPct val="90000"/>
              </a:lnSpc>
              <a:spcBef>
                <a:spcPts val="1500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976680" y="547560"/>
            <a:ext cx="165834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Распоряжение Правительства Российской Федерации от 19 ноября 2024 г. № 3333-р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«Комплексный план мероприятий по повышению качества математического и естественно-научного образования на период до 2030 года»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II. Повышение качества подготовки учителей математики и естественно-научных предметов и устранение дефицита таких учителей в общеобразовательных организациях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7. формирования компетенций по эффективному преподаванию математики, </a:t>
            </a:r>
            <a:r>
              <a:rPr lang="ru-RU" sz="4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развитию познавательной активности, экспериментированию у детей дошкольного и младшего школьного возраста, активизации их исследовательского опыта естественно-научной направленности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85800" y="298440"/>
            <a:ext cx="172692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Приказ Министерства просвещения Российской Федерации от 09 октября 2024 № 704 </a:t>
            </a:r>
            <a:r>
              <a:rPr lang="ru-RU" sz="36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</a:t>
            </a:r>
            <a:r>
              <a:rPr sz="3600"/>
              <a:t/>
            </a:r>
            <a:br>
              <a:rPr sz="3600"/>
            </a:b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0" y="2327400"/>
            <a:ext cx="18287640" cy="5960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Помимо изменений в тексте </a:t>
            </a:r>
            <a:r>
              <a:rPr lang="ru-RU" sz="3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ФОП ООО, ФОП СОО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 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введены: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       Для использования в федеральных и региональных процедурах оценки качества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кодификатор проверяемых требований к </a:t>
            </a:r>
            <a:r>
              <a:rPr lang="ru-RU" sz="3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метапредметным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результатам (познавательные, коммуникативные, регулятивные УУД);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       Рекомендуемые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объемы часов и поурочное планирование по классам 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(5-9,10-11),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кодификатор проверяемых требований к </a:t>
            </a:r>
            <a:r>
              <a:rPr lang="ru-RU" sz="3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предметным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результатам по классам (5-9, 10-11) и в ходе ОГЭ  и ЕГЭ 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 русскому языку и литературному чтению, иностранному языку, по математике, информатике, истории, обществознанию,  географии, биологии, химии, физике, физической культуре, ОБЗР;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Arial"/>
              <a:buAutoNum type="arabicPeriod" startAt="2"/>
              <a:tabLst>
                <a:tab pos="0" algn="l"/>
              </a:tabLst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Помимо изменений в тексте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ФОП НОО 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введены: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       Для использования в федеральных и региональных процедурах оценки качества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кодификатор проверяемых требований к </a:t>
            </a:r>
            <a:r>
              <a:rPr lang="ru-RU" sz="3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метапредметным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результатам (познавательные, коммуникативные, регулятивные УУД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);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       Рекомендуемые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объемы часов и поурочное планирование по классам (1-4), кодификатор проверяемых требований к </a:t>
            </a:r>
            <a:r>
              <a:rPr lang="ru-RU" sz="3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предметным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результатам по классам (1-4) </a:t>
            </a:r>
            <a:r>
              <a:rPr lang="ru-RU" sz="3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 русскому языку и литературному чтению, иностранному языку, математике, окружающему миру, технологии, физической культуре, </a:t>
            </a:r>
            <a:r>
              <a:rPr lang="ru-RU" sz="3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федеральные учебные планы НОО.</a:t>
            </a:r>
            <a:endParaRPr lang="en-US" sz="3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5" name="Прямоугольник 3"/>
          <p:cNvSpPr/>
          <p:nvPr/>
        </p:nvSpPr>
        <p:spPr>
          <a:xfrm>
            <a:off x="379800" y="9434880"/>
            <a:ext cx="83898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400" b="1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http://publication.pravo.gov.ru/document/0001202502120007</a:t>
            </a: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332640" y="630720"/>
            <a:ext cx="179550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35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Приказ Министерства просвещения Российской Федерации от 04 марта 2025 № 170 </a:t>
            </a:r>
            <a:r>
              <a:rPr lang="ru-RU" sz="35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«Об утверждении </a:t>
            </a:r>
            <a:r>
              <a:rPr lang="ru-RU" sz="3500" b="1" u="sng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Порядка</a:t>
            </a:r>
            <a:r>
              <a:rPr lang="ru-RU" sz="35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</a:t>
            </a:r>
            <a:r>
              <a:rPr sz="3500"/>
              <a:t/>
            </a:r>
            <a:br>
              <a:rPr sz="3500"/>
            </a:b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0" y="2738520"/>
            <a:ext cx="793836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5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ТЕСТИРУЮЩАЯ ОРГАНИЗАЦИЯ (ТО) 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Государственная или муниципальная школа; 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Определяет региональный орган исполнительной власти; 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Информация публикуется в ЕПГУ, РПГУ; 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Расписание </a:t>
            </a:r>
            <a:r>
              <a:rPr lang="ru-RU" sz="35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утверждается региональным органом исполнительной власти; 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</a:t>
            </a:r>
            <a:r>
              <a:rPr lang="ru-RU" sz="35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35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организуется пункт прохождения тестирования (ППТ).</a:t>
            </a:r>
            <a:endParaRPr lang="en-US" sz="35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7834680" y="2658600"/>
            <a:ext cx="1014120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743040" indent="-743040" defTabSz="1371600">
              <a:lnSpc>
                <a:spcPct val="80000"/>
              </a:lnSpc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ТЕСТИРОВАНИЕ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проводится на основании направления, выданного школой;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родители обращаются ЛИЧНО в </a:t>
            </a:r>
            <a:r>
              <a:rPr lang="ru-RU" sz="30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не позднее чем через 7 рабочих дней после выдачи направления школой;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участники тестирования НЕ ПЕРЕСЕКАЮТСЯ с участниками </a:t>
            </a:r>
            <a:r>
              <a:rPr lang="ru-RU" sz="30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ГИА</a:t>
            </a: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тестирование проводится по годам обучения;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уровни знания русского языка: достаточный и недостаточный;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проводится в устной и письменной формах (за искл. 1-классников) не более 80 мин.;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видео- и аудиозапись;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отдельное рабочее место;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создается комиссия по проведению тестирования, а также апелляционная комиссия; 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80000"/>
              </a:lnSpc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30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запрет на использование связи, фото-, видео-, аудиотехники и пр. При нарушении – аннулирование результата.</a:t>
            </a:r>
            <a:endParaRPr lang="en-US" sz="3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9" name="Прямоугольник 5"/>
          <p:cNvSpPr/>
          <p:nvPr/>
        </p:nvSpPr>
        <p:spPr>
          <a:xfrm>
            <a:off x="457200" y="8602560"/>
            <a:ext cx="7335720" cy="1186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Методическое обеспечение, разработка КИМ, критериев оценивания, минимальное количество баллов - РОСОБРНАДЗОР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0" name="Прямоугольник 6"/>
          <p:cNvSpPr/>
          <p:nvPr/>
        </p:nvSpPr>
        <p:spPr>
          <a:xfrm>
            <a:off x="389520" y="9655560"/>
            <a:ext cx="80402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400" b="0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http://publication.pravo.gov.ru/document/0001202503140026</a:t>
            </a:r>
            <a:r>
              <a:rPr lang="ru-RU" sz="2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332640" y="527040"/>
            <a:ext cx="179550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Приказ Министерства просвещения Российской Федерации от 04 марта 2025 № 170 </a:t>
            </a:r>
            <a:r>
              <a:rPr lang="ru-RU" sz="36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«Об утверждении </a:t>
            </a:r>
            <a:r>
              <a:rPr lang="ru-RU" sz="3600" b="1" u="sng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Порядка</a:t>
            </a:r>
            <a:r>
              <a:rPr lang="ru-RU" sz="36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</a:t>
            </a:r>
            <a:r>
              <a:rPr sz="3600"/>
              <a:t/>
            </a:r>
            <a:br>
              <a:rPr sz="3600"/>
            </a:b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67640" y="3008520"/>
            <a:ext cx="7772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ТРЕЗУЛЬТАТЫ ТЕСТИРОВАНИЯ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доступ в МВД к сведениям о тестировании и зачислении в школу;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если не пройдено: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Arial"/>
              <a:buChar char="-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дополнительное обучение по русскому языку;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Arial"/>
              <a:buChar char="-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повторное тестирование не ранее чем через 3 месяца;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buClr>
                <a:srgbClr val="000000"/>
              </a:buClr>
              <a:buFont typeface="Arial"/>
              <a:buChar char="-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не допускается ранее использованный вариант материалов для тестирования.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9424440" y="3011760"/>
            <a:ext cx="826056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УЧЕТ И ХРАНЕНИЕ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</a:t>
            </a: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учет сведений о результатах в </a:t>
            </a: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или в региональном органе исполнительной власти;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обеспечение публикации в </a:t>
            </a: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ЕПГУ</a:t>
            </a: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или </a:t>
            </a: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РПГУ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4" name="Прямоугольник 5"/>
          <p:cNvSpPr/>
          <p:nvPr/>
        </p:nvSpPr>
        <p:spPr>
          <a:xfrm>
            <a:off x="3512160" y="9205200"/>
            <a:ext cx="11325600" cy="8211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 09.00 до 18.00 «Горячая линия» Минпросвещения России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Тел. 8(495) 587-01-10 доб.3291 Zasyadko-vk@edu.gov.ru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7"/>
          <p:cNvSpPr/>
          <p:nvPr/>
        </p:nvSpPr>
        <p:spPr>
          <a:xfrm>
            <a:off x="1445760" y="659160"/>
            <a:ext cx="15818760" cy="4356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685800">
              <a:lnSpc>
                <a:spcPct val="100000"/>
              </a:lnSpc>
            </a:pPr>
            <a:r>
              <a:rPr lang="ru-RU" sz="4000" b="1" u="none" strike="noStrike">
                <a:solidFill>
                  <a:srgbClr val="0039A6"/>
                </a:solidFill>
                <a:uFillTx/>
                <a:latin typeface="Arial"/>
                <a:ea typeface="Arial"/>
              </a:rPr>
              <a:t>Цель: согласование стратегических ориентиров методической работы в муниципалитетах, направленной на улучшение качества образования, в рамках компетенций и особенностей профессиональной деятельности учителя-логопеда и учителя-дефектолога с учетом требований ФГОС ОО, содержания ФООП и ФАОП.</a:t>
            </a:r>
            <a:endParaRPr lang="ru-RU" sz="4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685800">
              <a:lnSpc>
                <a:spcPct val="100000"/>
              </a:lnSpc>
            </a:pPr>
            <a:r>
              <a:rPr lang="ru-RU" sz="4000" b="1" u="none" strike="noStrike">
                <a:solidFill>
                  <a:srgbClr val="0039A6"/>
                </a:solidFill>
                <a:uFillTx/>
                <a:latin typeface="Arial"/>
                <a:ea typeface="Arial"/>
              </a:rPr>
              <a:t> </a:t>
            </a:r>
            <a:endParaRPr lang="ru-RU" sz="4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" name="Текст 9"/>
          <p:cNvSpPr/>
          <p:nvPr/>
        </p:nvSpPr>
        <p:spPr>
          <a:xfrm>
            <a:off x="10777680" y="4530600"/>
            <a:ext cx="5897880" cy="28386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solidFill>
              <a:srgbClr val="325490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rmAutofit/>
          </a:bodyPr>
          <a:lstStyle/>
          <a:p>
            <a:pPr algn="ctr" defTabSz="1371600">
              <a:lnSpc>
                <a:spcPct val="100000"/>
              </a:lnSpc>
              <a:tabLst>
                <a:tab pos="0" algn="l"/>
              </a:tabLst>
            </a:pPr>
            <a:r>
              <a:rPr lang="ru-RU" sz="4800" b="1" u="none" strike="noStrike">
                <a:solidFill>
                  <a:schemeClr val="lt1"/>
                </a:solidFill>
                <a:uFillTx/>
                <a:latin typeface="Times New Roman"/>
                <a:ea typeface="Times New Roman"/>
              </a:rPr>
              <a:t>Я - Педагог</a:t>
            </a:r>
            <a:endParaRPr lang="ru-RU" sz="4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8" name="Скругленный прямоугольник 10"/>
          <p:cNvSpPr/>
          <p:nvPr/>
        </p:nvSpPr>
        <p:spPr>
          <a:xfrm>
            <a:off x="1641600" y="4717440"/>
            <a:ext cx="5673240" cy="268056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32549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ru-RU" sz="4800" b="1" u="none" strike="noStrike">
                <a:solidFill>
                  <a:schemeClr val="lt1"/>
                </a:solidFill>
                <a:uFillTx/>
                <a:latin typeface="Times New Roman"/>
                <a:ea typeface="Times New Roman"/>
              </a:rPr>
              <a:t>Я - Руководитель ММО</a:t>
            </a:r>
            <a:endParaRPr lang="ru-RU" sz="4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89" name="Прямая соединительная линия 12"/>
          <p:cNvCxnSpPr/>
          <p:nvPr/>
        </p:nvCxnSpPr>
        <p:spPr>
          <a:xfrm flipV="1">
            <a:off x="13507920" y="7377480"/>
            <a:ext cx="360" cy="1330200"/>
          </a:xfrm>
          <a:prstGeom prst="straightConnector1">
            <a:avLst/>
          </a:prstGeom>
          <a:ln w="38100">
            <a:solidFill>
              <a:srgbClr val="4472C4"/>
            </a:solidFill>
            <a:prstDash val="sysDash"/>
          </a:ln>
        </p:spPr>
      </p:cxnSp>
      <p:cxnSp>
        <p:nvCxnSpPr>
          <p:cNvPr id="90" name="Прямая соединительная линия 13"/>
          <p:cNvCxnSpPr/>
          <p:nvPr/>
        </p:nvCxnSpPr>
        <p:spPr>
          <a:xfrm>
            <a:off x="4447080" y="8707320"/>
            <a:ext cx="9102960" cy="42120"/>
          </a:xfrm>
          <a:prstGeom prst="straightConnector1">
            <a:avLst/>
          </a:prstGeom>
          <a:ln w="38100">
            <a:solidFill>
              <a:srgbClr val="4472C4"/>
            </a:solidFill>
            <a:prstDash val="sysDash"/>
          </a:ln>
        </p:spPr>
      </p:cxnSp>
      <p:cxnSp>
        <p:nvCxnSpPr>
          <p:cNvPr id="91" name="Прямая соединительная линия 21"/>
          <p:cNvCxnSpPr/>
          <p:nvPr/>
        </p:nvCxnSpPr>
        <p:spPr>
          <a:xfrm flipV="1">
            <a:off x="4467960" y="7489800"/>
            <a:ext cx="7200" cy="1136160"/>
          </a:xfrm>
          <a:prstGeom prst="straightConnector1">
            <a:avLst/>
          </a:prstGeom>
          <a:ln w="38100">
            <a:solidFill>
              <a:srgbClr val="4472C4"/>
            </a:solidFill>
            <a:prstDash val="sysDash"/>
          </a:ln>
        </p:spPr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44400" y="547560"/>
            <a:ext cx="1726920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Приказ Министерства просвещения Российской Федерации от 04 марта 2025 № 171 </a:t>
            </a:r>
            <a:r>
              <a:rPr lang="ru-RU" sz="36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года №458».</a:t>
            </a:r>
            <a:r>
              <a:rPr sz="3600"/>
              <a:t/>
            </a:r>
            <a:br>
              <a:rPr sz="3600"/>
            </a:b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15800" y="2676240"/>
            <a:ext cx="7772040" cy="3516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ОСНОВАНИЯ ДЛЯ ОТКАЗА ПРИЕМА В ШКОЛУ: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отсутствие свободных мест;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отсутствие комплекта документов, подтверждающих законность нахождения на территории России (статья 78 ФЗ-273; пункт 26 (1) Порядка приема);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3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непрохождение тестирования на знание русского языка (статья 78 ФЗ-273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8312760" y="2078280"/>
            <a:ext cx="9974880" cy="6854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6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ЗАЯВЛЕНИЕ И ПЕРЕЧЕНЬ ДОКУМЕНТОВ ДЛЯ ИНОСТРАННЫХ ГРАЖДАН РАСШИРЕН: </a:t>
            </a:r>
            <a:endParaRPr lang="en-US" sz="3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родство;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законность нахождения ребенка в Российской Федерации;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прохождение государственной дактилоскопической регистрации ребенка;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изучение русского языка ребенком в иностранной школе (со 2 по 11 класс) (при наличии);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удостоверяющих личность ребенка;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присвоение родителю ИНН, СНИЛС, а также СНИЛС ребенка (при наличии);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медицинское заключение об отсутствии у ребенка, инфекционных заболеваний, представляющих опасность для окружающих; 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26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копии документов, подтверждающих осуществление родителем (законным представителем) трудовой деятельности (при наличии).</a:t>
            </a:r>
            <a:endParaRPr lang="en-US" sz="2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8" name="Прямоугольник 5"/>
          <p:cNvSpPr/>
          <p:nvPr/>
        </p:nvSpPr>
        <p:spPr>
          <a:xfrm>
            <a:off x="311760" y="8167320"/>
            <a:ext cx="8291520" cy="1186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Не распространяется на граждан Баларуси, а также на иностранных граждан, выполняющих должностные обязанности на территории России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9" name="Прямоугольник 6"/>
          <p:cNvSpPr/>
          <p:nvPr/>
        </p:nvSpPr>
        <p:spPr>
          <a:xfrm>
            <a:off x="8707680" y="8837280"/>
            <a:ext cx="9143640" cy="1186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Все документы представляют на русском языке или вместе с заверенным в установленном порядке переводом на русский язык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0" name="Прямоугольник 7"/>
          <p:cNvSpPr/>
          <p:nvPr/>
        </p:nvSpPr>
        <p:spPr>
          <a:xfrm>
            <a:off x="371160" y="9531000"/>
            <a:ext cx="822348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400" b="1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http://publication.pravo.gov.ru/document/0001202503140024</a:t>
            </a: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Приказ Министерства просвещения Российской Федерации от 04 марта 2025 № 171 </a:t>
            </a: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года №458».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311760" y="3050280"/>
            <a:ext cx="762660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000" lnSpcReduction="19999"/>
          </a:bodyPr>
          <a:lstStyle/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ПРОВЕРКА ДОКУМЕНТОВ НА КОМПЛЕКТНОСТЬ: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проверка комплектности – в течение 5 рабочих дней;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неполный комплект – возврат заявления БЕЗ РАССМОТРЕНИЯ;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полный комплект – проверка достоверности представленных документов в течение 25 рабочих дней (ГИС, госорганы, МВД, организации);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направление на тестирование в ТО по адресу, указанному в заявлении; уведомление </a:t>
            </a: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через ЕПГУ, РПГУ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9403920" y="3179520"/>
            <a:ext cx="8281080" cy="6064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9999"/>
          </a:bodyPr>
          <a:lstStyle/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ПОСЛЕ ТЕСТИРОВАНИЯ: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0" defTabSz="1371600">
              <a:lnSpc>
                <a:spcPct val="90000"/>
              </a:lnSpc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ТО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уведомляет школу о результатах в течение 3 рабочих дней (ЕПГУ, РПГУ);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школа уведомляет заявителя о результатах тестирования по адресу, указанному в заявлении;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defTabSz="1371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школа издает приказ о приеме на обучение в течение 5 рабочих дней после официального поступления информации об успешном прохождении тестирования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/>
          </p:nvPr>
        </p:nvSpPr>
        <p:spPr>
          <a:xfrm>
            <a:off x="1257480" y="394920"/>
            <a:ext cx="15773040" cy="8870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8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Фронтальная работа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Каждая группа представит результаты выполнения своего задания (5 мин.).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Во время выступления каждому участнику сессии необходимо отметить в чек-листе (3-й столбец) тот документ, с которым соотносятся векторы стратегического планирования, отраженные в материалах выступления каждой группы.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Обсудите в группе результаты индивидуальной работы каждого члена группы с чек-листом. Составьте статистический рейтинг документов.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Групповая работа (25 мин.)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  учетом составленного рейтинга документов запишите, какие методические события, по какой тематике, в какой организационной форме Вы считаете необходимым включить в план работы возглавляемых Вами ММО в следующем учебном году?</a:t>
            </a:r>
            <a:endParaRPr lang="en-US" sz="4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0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Фронтальная работа (25 мин.)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Поочередно представьте свой вариант методического события (по одному ). </a:t>
            </a:r>
            <a:r>
              <a:rPr lang="ru-RU" sz="48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Не повторяться!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«Голосование» 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1122120" y="4755240"/>
            <a:ext cx="16458840" cy="171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ctr" defTabSz="1371600">
              <a:lnSpc>
                <a:spcPct val="90000"/>
              </a:lnSpc>
              <a:buNone/>
            </a:pPr>
            <a:r>
              <a:rPr lang="ru-RU" sz="6600" b="1" u="none" strike="noStrike" cap="all" dirty="0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Отчет за 2024-2025 </a:t>
            </a:r>
            <a:r>
              <a:rPr lang="ru-RU" sz="6600" b="1" u="none" strike="noStrike" cap="all" dirty="0" err="1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уч</a:t>
            </a:r>
            <a:r>
              <a:rPr lang="ru-RU" sz="6600" b="1" u="none" strike="noStrike" cap="all" dirty="0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. год</a:t>
            </a: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u="none" strike="noStrike" cap="all" dirty="0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Планируем  методическую сессию в августе</a:t>
            </a: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u="none" strike="noStrike" cap="all" dirty="0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принимаются заявки на проведение </a:t>
            </a: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u="none" strike="noStrike" cap="all" dirty="0">
                <a:solidFill>
                  <a:schemeClr val="dk1"/>
                </a:solidFill>
                <a:uFillTx/>
                <a:latin typeface="Times New Roman" pitchFamily="18" charset="0"/>
                <a:ea typeface="Arial"/>
                <a:cs typeface="Times New Roman" pitchFamily="18" charset="0"/>
              </a:rPr>
              <a:t>мастер-класса</a:t>
            </a: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r>
              <a:rPr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6600" dirty="0">
                <a:latin typeface="Times New Roman" pitchFamily="18" charset="0"/>
                <a:cs typeface="Times New Roman" pitchFamily="18" charset="0"/>
              </a:rPr>
            </a:br>
            <a:endParaRPr lang="en-US" sz="6600" b="0" u="none" strike="noStrike" dirty="0">
              <a:solidFill>
                <a:schemeClr val="dk1"/>
              </a:solidFill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936720" y="536400"/>
            <a:ext cx="16458840" cy="171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Подведём итоги…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1" name="Заголовок 1"/>
          <p:cNvSpPr/>
          <p:nvPr/>
        </p:nvSpPr>
        <p:spPr>
          <a:xfrm>
            <a:off x="1093680" y="4067640"/>
            <a:ext cx="16458840" cy="171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ru-RU" sz="88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Закончите предложение</a:t>
            </a:r>
            <a:endParaRPr lang="ru-RU" sz="8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ru-RU" sz="8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ru-RU" sz="88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Я сегодня   как                        ….</a:t>
            </a:r>
            <a:endParaRPr lang="ru-RU" sz="8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2" name="Заголовок 1"/>
          <p:cNvSpPr/>
          <p:nvPr/>
        </p:nvSpPr>
        <p:spPr>
          <a:xfrm>
            <a:off x="647640" y="1974960"/>
            <a:ext cx="16458840" cy="171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ru-RU" sz="8800" b="0" u="none" strike="noStrike">
              <a:solidFill>
                <a:schemeClr val="dk1"/>
              </a:solidFill>
              <a:uFillTx/>
              <a:latin typeface="Calibri Light"/>
              <a:ea typeface="Arial"/>
            </a:endParaRPr>
          </a:p>
        </p:txBody>
      </p:sp>
      <p:sp>
        <p:nvSpPr>
          <p:cNvPr id="153" name="Скругленный прямоугольник 7"/>
          <p:cNvSpPr/>
          <p:nvPr/>
        </p:nvSpPr>
        <p:spPr>
          <a:xfrm>
            <a:off x="8686800" y="5694120"/>
            <a:ext cx="4426200" cy="141264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solidFill>
              <a:srgbClr val="32549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ru-RU" sz="4000" b="1" u="none" strike="noStrike">
                <a:solidFill>
                  <a:schemeClr val="lt1"/>
                </a:solidFill>
                <a:uFillTx/>
                <a:latin typeface="Times New Roman"/>
                <a:ea typeface="Times New Roman"/>
              </a:rPr>
              <a:t>руководитель ММО</a:t>
            </a:r>
            <a:endParaRPr lang="ru-RU" sz="40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7232040" y="963360"/>
            <a:ext cx="106088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400" b="1" u="none" strike="noStrike">
                <a:solidFill>
                  <a:srgbClr val="FF0000"/>
                </a:solidFill>
                <a:uFillTx/>
                <a:latin typeface="Calibri Light"/>
                <a:ea typeface="Arial"/>
              </a:rPr>
              <a:t>                        </a:t>
            </a:r>
            <a:r>
              <a:rPr lang="en-US" sz="6400" b="1" u="none" strike="noStrike">
                <a:solidFill>
                  <a:srgbClr val="FF0000"/>
                </a:solidFill>
                <a:uFillTx/>
                <a:latin typeface="Calibri Light"/>
                <a:ea typeface="Arial"/>
              </a:rPr>
              <a:t>http://www.nipkipro.ru</a:t>
            </a:r>
            <a:endParaRPr lang="en-US" sz="6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5" name="Rectangle 7"/>
          <p:cNvSpPr/>
          <p:nvPr/>
        </p:nvSpPr>
        <p:spPr>
          <a:xfrm>
            <a:off x="0" y="185040"/>
            <a:ext cx="369000" cy="461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82880" tIns="91440" rIns="182880" bIns="91440" anchor="ctr">
            <a:spAutoFit/>
          </a:bodyPr>
          <a:lstStyle/>
          <a:p>
            <a:pPr defTabSz="457200">
              <a:lnSpc>
                <a:spcPct val="100000"/>
              </a:lnSpc>
            </a:pPr>
            <a:endParaRPr lang="ru-RU" sz="1800" b="0" u="none" strike="noStrike">
              <a:solidFill>
                <a:schemeClr val="dk1"/>
              </a:solidFill>
              <a:uFillTx/>
              <a:latin typeface="Calibri"/>
              <a:ea typeface="Arial"/>
            </a:endParaRPr>
          </a:p>
        </p:txBody>
      </p:sp>
      <p:pic>
        <p:nvPicPr>
          <p:cNvPr id="156" name="Рисунок 4294967295"/>
          <p:cNvPicPr/>
          <p:nvPr/>
        </p:nvPicPr>
        <p:blipFill>
          <a:blip r:embed="rId2" cstate="print"/>
          <a:stretch/>
        </p:blipFill>
        <p:spPr>
          <a:xfrm>
            <a:off x="1222200" y="822240"/>
            <a:ext cx="5184360" cy="3317400"/>
          </a:xfrm>
          <a:prstGeom prst="rect">
            <a:avLst/>
          </a:prstGeom>
          <a:ln w="9525">
            <a:noFill/>
          </a:ln>
        </p:spPr>
      </p:pic>
      <p:pic>
        <p:nvPicPr>
          <p:cNvPr id="157" name="Picture 3"/>
          <p:cNvPicPr/>
          <p:nvPr/>
        </p:nvPicPr>
        <p:blipFill>
          <a:blip r:embed="rId3" cstate="print"/>
          <a:srcRect l="28421" t="26885" r="30563" b="57244"/>
          <a:stretch/>
        </p:blipFill>
        <p:spPr>
          <a:xfrm>
            <a:off x="790560" y="6188040"/>
            <a:ext cx="17138160" cy="3727080"/>
          </a:xfrm>
          <a:prstGeom prst="rect">
            <a:avLst/>
          </a:prstGeom>
          <a:ln w="0">
            <a:noFill/>
          </a:ln>
        </p:spPr>
      </p:pic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47640" y="3990960"/>
            <a:ext cx="17281080" cy="3025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6000" b="1" u="none" strike="noStrike">
                <a:solidFill>
                  <a:srgbClr val="3E3F68"/>
                </a:solidFill>
                <a:uFillTx/>
                <a:latin typeface="Trebuchet MS"/>
                <a:ea typeface="Arial"/>
              </a:rPr>
              <a:t>Кафедра специального </a:t>
            </a:r>
            <a:endParaRPr lang="en-US" sz="6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6000" b="1" u="none" strike="noStrike">
                <a:solidFill>
                  <a:srgbClr val="3E3F68"/>
                </a:solidFill>
                <a:uFillTx/>
                <a:latin typeface="Trebuchet MS"/>
                <a:ea typeface="Arial"/>
              </a:rPr>
              <a:t>и</a:t>
            </a:r>
            <a:endParaRPr lang="en-US" sz="6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6000" b="1" u="none" strike="noStrike">
                <a:solidFill>
                  <a:srgbClr val="3E3F68"/>
                </a:solidFill>
                <a:uFillTx/>
                <a:latin typeface="Trebuchet MS"/>
                <a:ea typeface="Arial"/>
              </a:rPr>
              <a:t>инклюзивного образования</a:t>
            </a:r>
            <a:endParaRPr lang="en-US" sz="6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60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6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Единая тема научно-методического сопровождения ММО в текущем периоде: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1257480" y="3600000"/>
            <a:ext cx="15773040" cy="5665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800" b="1" u="none" strike="noStrike">
                <a:solidFill>
                  <a:srgbClr val="0070C0"/>
                </a:solidFill>
                <a:uFillTx/>
                <a:latin typeface="Arial Black"/>
                <a:ea typeface="Arial"/>
              </a:rPr>
              <a:t>«Обеспечение качества общего образования в соответствии с обновлёнными ФГОС ОО, ФООП и ФАОП» с акцентом на формирование функциональной грамотности обучающихся и педагогических работников»</a:t>
            </a:r>
            <a:endParaRPr lang="en-US" sz="48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(письмо министерства образования Новосибирской области от 05.12.2024 г. № 14426-03-10/25 )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706680" y="547560"/>
            <a:ext cx="17040600" cy="1155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400" b="1" u="sng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Стратегические ориентиры федерального уровня изложены в следующих документах:</a:t>
            </a:r>
            <a:endParaRPr lang="en-US" sz="4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0" y="2348280"/>
            <a:ext cx="18287640" cy="7938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Указ Президента Российской Федерации от 08 мая 2024 № 314</a:t>
            </a:r>
            <a:r>
              <a:rPr sz="4200"/>
              <a:t/>
            </a:r>
            <a:br>
              <a:rPr sz="4200"/>
            </a:b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«Об утверждении Основ государственной политики Российской Федерации в области исторического просвещения»;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Федеральный закон от 8 августа 2024 г.  № 315-ФЗ </a:t>
            </a: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«О внесении изменений в Федеральный закон «Об образовании в Российской Федерации»</a:t>
            </a: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Распоряжение Правительства Российской Федерации от 19 ноября 2024 г. № 3333-р </a:t>
            </a: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«Комплексный план мероприятий по повышению качества математического и естественно-научного образования на период до 2030 года»</a:t>
            </a: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indent="0" algn="ctr" defTabSz="1371600">
              <a:lnSpc>
                <a:spcPct val="90000"/>
              </a:lnSpc>
              <a:spcBef>
                <a:spcPts val="1500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706680" y="547560"/>
            <a:ext cx="17040600" cy="1155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400" b="1" u="sng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Стратегические ориентиры федерального уровня изложены в следующих документах:</a:t>
            </a:r>
            <a:endParaRPr lang="en-US" sz="4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0" y="1683360"/>
            <a:ext cx="18287640" cy="8603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9999"/>
          </a:bodyPr>
          <a:lstStyle/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 startAt="4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Приказ Министерства просвещения Российской Федерации от 09 октября 2024 № 704 </a:t>
            </a: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 startAt="4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Приказ Министерства просвещения Российской Федерации от 04 марта 2025 № 170 </a:t>
            </a: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«Об 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 startAt="4"/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Приказ Министерства просвещения Российской Федерации от 04 марта 2025 № 171 </a:t>
            </a:r>
            <a:r>
              <a:rPr lang="ru-RU" sz="4200" b="1" u="none" strike="noStrike">
                <a:solidFill>
                  <a:srgbClr val="0070C0"/>
                </a:solidFill>
                <a:uFillTx/>
                <a:latin typeface="Calibri"/>
                <a:ea typeface="Arial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года №458».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indent="0" algn="ctr" defTabSz="1371600">
              <a:lnSpc>
                <a:spcPct val="90000"/>
              </a:lnSpc>
              <a:spcBef>
                <a:spcPts val="1500"/>
              </a:spcBef>
              <a:buNone/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85000" lnSpcReduction="19999"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66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Стратегические ориентиры федерального уровня изложены в следующих документах:</a:t>
            </a:r>
            <a:endParaRPr lang="en-US" sz="66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Индивидуальная работа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algn="ctr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Возьмите  чек-лист.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743040" indent="-743040" defTabSz="1371600">
              <a:lnSpc>
                <a:spcPct val="90000"/>
              </a:lnSpc>
              <a:spcBef>
                <a:spcPts val="1500"/>
              </a:spcBef>
              <a:buClr>
                <a:srgbClr val="000000"/>
              </a:buClr>
              <a:buFont typeface="Calibri Light"/>
              <a:buAutoNum type="arabicPeriod"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процессе комментирования  каждого документа Вам необходимо в первом столбце отметить те документы, содержанию которых Вы (как руководитель ММО) </a:t>
            </a:r>
            <a:r>
              <a:rPr lang="ru-RU" sz="4200" b="1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считаете необходимым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посвятить методическую работу в предстоящем учебном году. 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Указ Президента Российской Федерации от 08 мая 2024 № 314</a:t>
            </a:r>
            <a:r>
              <a:rPr sz="4000"/>
              <a:t/>
            </a:r>
            <a:br>
              <a:rPr sz="4000"/>
            </a:b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«Об утверждении Основ государственной политики Российской Федерации в области исторического просвещения»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1257480" y="2738520"/>
            <a:ext cx="15773040" cy="652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II. Основания для выработки государственной политики в области исторического просвещения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7. Для противодействия рискам и угрозам, названным в пункте 6 настоящих Основ, необходимо предпринять скоординированные, комплексные и широкомасштабные усилия по организации и обеспечению системной и масштабной работы в области исторического просвещения, образования и науки. </a:t>
            </a:r>
            <a:r>
              <a:rPr lang="ru-RU" sz="4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Системное и массовое историческое просвещение населения России имеет большое образовательное и воспитательное значение для безопасного и гармоничного развития личности и государства.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2" name="Прямоугольник 3"/>
          <p:cNvSpPr/>
          <p:nvPr/>
        </p:nvSpPr>
        <p:spPr>
          <a:xfrm>
            <a:off x="509400" y="9489240"/>
            <a:ext cx="822348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400" b="1" u="sng" strike="noStrike">
                <a:solidFill>
                  <a:schemeClr val="dk1"/>
                </a:solidFill>
                <a:uFillTx/>
                <a:latin typeface="Calibri"/>
                <a:ea typeface="Arial"/>
                <a:hlinkClick r:id="rId2"/>
              </a:rPr>
              <a:t>http://publication.pravo.gov.ru/document/0001202405080001</a:t>
            </a:r>
            <a:r>
              <a:rPr lang="ru-RU" sz="24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 </a:t>
            </a:r>
            <a:endParaRPr lang="ru-RU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257480" y="547560"/>
            <a:ext cx="1577304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Указ Президента Российской Федерации от 08 мая 2024 № 314</a:t>
            </a:r>
            <a:r>
              <a:rPr sz="4000"/>
              <a:t/>
            </a:r>
            <a:br>
              <a:rPr sz="4000"/>
            </a:b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«Об утверждении Основ государственной политики Российской Федерации в области исторического просвещения»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270000" y="2202840"/>
            <a:ext cx="17705880" cy="7668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9999"/>
          </a:bodyPr>
          <a:lstStyle/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1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III. Цели государственной политики в области исторического просвещения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8. Целями государственной политики в области исторического просвещения являются </a:t>
            </a:r>
            <a:r>
              <a:rPr lang="ru-RU" sz="4200" b="0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формирование общероссийской гражданской идентичности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 </a:t>
            </a:r>
            <a:r>
              <a:rPr lang="ru-RU" sz="4200" b="0" u="sng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укрепление общности Русского мира 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на основе традиционных российских духовно-нравственных и культурно-исторических ценностей путем: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а) сохранения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памяти о значимых событиях истории России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включая историю государствообразующего русского народа, входящего в многонациональный союз равноправных народов Российской Федерации, и историю других народов России, исходя из понимания преемственности в развитии Российского государства и его исторически сложившегося единства;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б) осознания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многонациональной природы социокультурного развития России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в) </a:t>
            </a:r>
            <a:r>
              <a:rPr lang="ru-RU" sz="4200" b="0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популяризации достижений отечественной науки и культуры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spcBef>
                <a:spcPts val="1500"/>
              </a:spcBef>
              <a:buNone/>
              <a:tabLst>
                <a:tab pos="0" algn="l"/>
              </a:tabLst>
            </a:pP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г</a:t>
            </a:r>
            <a:r>
              <a:rPr lang="ru-RU" sz="42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) патриотического воспитания</a:t>
            </a:r>
            <a:r>
              <a:rPr lang="ru-RU" sz="42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сохранения памяти о защитниках Отечества и недопущения умаления значения подвига народа при защите Отечества;</a:t>
            </a:r>
            <a:endParaRPr lang="en-US" sz="42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52120" y="0"/>
            <a:ext cx="17435520" cy="198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371600">
              <a:lnSpc>
                <a:spcPct val="90000"/>
              </a:lnSpc>
              <a:buNone/>
            </a:pPr>
            <a:r>
              <a:rPr lang="ru-RU" sz="4000" b="1" u="none" strike="noStrike">
                <a:solidFill>
                  <a:schemeClr val="dk1"/>
                </a:solidFill>
                <a:uFillTx/>
                <a:latin typeface="Calibri Light"/>
                <a:ea typeface="Arial"/>
              </a:rPr>
              <a:t>Указ Президента Российской Федерации от 08 мая 2024 № 314</a:t>
            </a:r>
            <a:r>
              <a:rPr sz="4000"/>
              <a:t/>
            </a:r>
            <a:br>
              <a:rPr sz="4000"/>
            </a:br>
            <a:r>
              <a:rPr lang="ru-RU" sz="4000" b="1" u="none" strike="noStrike">
                <a:solidFill>
                  <a:srgbClr val="0070C0"/>
                </a:solidFill>
                <a:uFillTx/>
                <a:latin typeface="Calibri Light"/>
                <a:ea typeface="Arial"/>
              </a:rPr>
              <a:t>«Об утверждении Основ государственной политики Российской Федерации в области исторического просвещения»</a:t>
            </a:r>
            <a:r>
              <a:rPr sz="4000"/>
              <a:t/>
            </a:r>
            <a:br>
              <a:rPr sz="4000"/>
            </a:br>
            <a:endParaRPr lang="en-US" sz="40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0" y="1621080"/>
            <a:ext cx="17996760" cy="7086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д) сохранения памяти о выдающихся личностях в российской истории, внесших важный вклад в развитие и процветание России;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е) формирования </a:t>
            </a:r>
            <a:r>
              <a:rPr lang="ru-RU" sz="34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активной гражданской позиции </a:t>
            </a: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в отношении важности исторического просвещения и сохранения исторической памяти;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ж) расширения и совершенствования просветительской работы с соотечественниками, проживающими за рубежом, направленной на сохранение их самоидентификации как части Русского мира;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з) обеспечения доступа граждан к достоверным и научно обоснованным историческим знаниям и объективной информации о месте и роли России в мировой истории, о ее вкладе в развитие мировой цивилизации;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и) </a:t>
            </a:r>
            <a:r>
              <a:rPr lang="ru-RU" sz="3400" b="1" u="none" strike="noStrike">
                <a:solidFill>
                  <a:srgbClr val="FF0000"/>
                </a:solidFill>
                <a:uFillTx/>
                <a:latin typeface="Calibri"/>
                <a:ea typeface="Arial"/>
              </a:rPr>
              <a:t>сохранения традиционных российских духовно-нравственных и культурно-исторических ценностей</a:t>
            </a: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, создания условий для противодействия попыткам навязывания народу России деструктивных идеологических установок, противоречащих этим ценностям;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к) совершенствования механизмов государственного управления в области исторического просвещения;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13716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3400" b="0" u="none" strike="noStrike">
                <a:solidFill>
                  <a:schemeClr val="dk1"/>
                </a:solidFill>
                <a:uFillTx/>
                <a:latin typeface="Calibri"/>
                <a:ea typeface="Arial"/>
              </a:rPr>
              <a:t>л) повышения престижа профессий, связанных с историческим просвещением.</a:t>
            </a:r>
            <a:endParaRPr lang="en-US" sz="3400" b="0" u="none" strike="noStrik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</TotalTime>
  <Words>2134</Words>
  <Application>Microsoft Office PowerPoint</Application>
  <PresentationFormat>Произвольный</PresentationFormat>
  <Paragraphs>178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27</vt:i4>
      </vt:variant>
    </vt:vector>
  </HeadingPairs>
  <TitlesOfParts>
    <vt:vector size="39" baseType="lpstr"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Единая тема научно-методического сопровождения ММО в текущем периоде:</vt:lpstr>
      <vt:lpstr>Стратегические ориентиры федерального уровня изложены в следующих документах:</vt:lpstr>
      <vt:lpstr>Стратегические ориентиры федерального уровня изложены в следующих документах:</vt:lpstr>
      <vt:lpstr>Стратегические ориентиры федерального уровня изложены в следующих документах:</vt:lpstr>
      <vt:lpstr>Указ Президента Российской Федерации от 08 мая 2024 № 314 «Об утверждении Основ государственной политики Российской Федерации в области исторического просвещения» </vt:lpstr>
      <vt:lpstr>Указ Президента Российской Федерации от 08 мая 2024 № 314 «Об утверждении Основ государственной политики Российской Федерации в области исторического просвещения» </vt:lpstr>
      <vt:lpstr>Указ Президента Российской Федерации от 08 мая 2024 № 314 «Об утверждении Основ государственной политики Российской Федерации в области исторического просвещения» </vt:lpstr>
      <vt:lpstr>Федеральный закон от 8 августа 2024 г.  № 315-ФЗ «О внесении изменений в Федеральный закон «Об образовании в Российской Федерации» </vt:lpstr>
      <vt:lpstr>Федеральный закон от 8 августа 2024 г.  № 315-ФЗ «О внесении изменений в Федеральный закон «Об образовании в Российской Федерации» </vt:lpstr>
      <vt:lpstr>Федеральный закон от 8 августа 2024 г.  № 315-ФЗ «О внесении изменений в Федеральный закон «Об образовании в Российской Федерации» </vt:lpstr>
      <vt:lpstr>Федеральный закон от 8 августа 2024 г.  № 315-ФЗ «О внесении изменений в Федеральный закон «Об образовании в Российской Федерации» </vt:lpstr>
      <vt:lpstr>Распоряжение Правительства Российской Федерации от 19 ноября 2024 г. № 3333-р «Комплексный план мероприятий по повышению качества математического и естественно-научного образования на период до 2030 года» </vt:lpstr>
      <vt:lpstr>Распоряжение Правительства Российской Федерации от 19 ноября 2024 г. № 3333-р «Комплексный план мероприятий по повышению качества математического и естественно-научного образования на период до 2030 года» </vt:lpstr>
      <vt:lpstr>Распоряжение Правительства Российской Федерации от 19 ноября 2024 г. № 3333-р «Комплексный план мероприятий по повышению качества математического и естественно-научного образования на период до 2030 года» </vt:lpstr>
      <vt:lpstr>Приказ Министерства просвещения Российской Федерации от 09 октября 2024 № 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 </vt:lpstr>
      <vt:lpstr>Приказ Министерства просвещения Российской Федерации от 04 марта 2025 № 170 «Об 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 </vt:lpstr>
      <vt:lpstr>Приказ Министерства просвещения Российской Федерации от 04 марта 2025 № 170 «Об 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 </vt:lpstr>
      <vt:lpstr>Приказ Министерства просвещения Российской Федерации от 04 марта 2025 № 171 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года №458». </vt:lpstr>
      <vt:lpstr>Приказ Министерства просвещения Российской Федерации от 04 марта 2025 № 171 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года №458». </vt:lpstr>
      <vt:lpstr>Слайд 22</vt:lpstr>
      <vt:lpstr>Групповая работа (25 мин.)</vt:lpstr>
      <vt:lpstr>Фронтальная работа (25 мин.)</vt:lpstr>
      <vt:lpstr>Отчет за 2024-2025 уч. год  Планируем  методическую сессию в августе  принимаются заявки на проведение  мастер-класса   </vt:lpstr>
      <vt:lpstr>Подведём итоги…</vt:lpstr>
      <vt:lpstr>                        http://www.nipkipro.ru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Сергей Игоревич Потемкин</dc:creator>
  <dc:description/>
  <cp:lastModifiedBy>1</cp:lastModifiedBy>
  <cp:revision>265</cp:revision>
  <dcterms:created xsi:type="dcterms:W3CDTF">2020-10-27T06:30:51Z</dcterms:created>
  <dcterms:modified xsi:type="dcterms:W3CDTF">2025-04-04T15:17:49Z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27</vt:i4>
  </property>
</Properties>
</file>